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Playfair Display"/>
      <p:regular r:id="rId10"/>
      <p:bold r:id="rId11"/>
      <p:italic r:id="rId12"/>
      <p:boldItalic r:id="rId13"/>
    </p:embeddedFont>
    <p:embeddedFont>
      <p:font typeface="Montserrat"/>
      <p:regular r:id="rId14"/>
      <p:bold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PlayfairDisplay-bold.fntdata"/><Relationship Id="rId10" Type="http://schemas.openxmlformats.org/officeDocument/2006/relationships/font" Target="fonts/PlayfairDisplay-regular.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4358475" y="0"/>
            <a:ext cx="3853200" cy="5143500"/>
          </a:xfrm>
          <a:prstGeom prst="rect">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6800">
                <a:latin typeface="Playfair Display"/>
                <a:ea typeface="Playfair Display"/>
                <a:cs typeface="Playfair Display"/>
                <a:sym typeface="Playfair Display"/>
              </a:defRPr>
            </a:lvl1pPr>
            <a:lvl2pPr lvl="1" algn="ctr">
              <a:spcBef>
                <a:spcPts val="0"/>
              </a:spcBef>
              <a:buSzPct val="100000"/>
              <a:buFont typeface="Playfair Display"/>
              <a:defRPr b="1" sz="6800">
                <a:latin typeface="Playfair Display"/>
                <a:ea typeface="Playfair Display"/>
                <a:cs typeface="Playfair Display"/>
                <a:sym typeface="Playfair Display"/>
              </a:defRPr>
            </a:lvl2pPr>
            <a:lvl3pPr lvl="2" algn="ctr">
              <a:spcBef>
                <a:spcPts val="0"/>
              </a:spcBef>
              <a:buSzPct val="100000"/>
              <a:buFont typeface="Playfair Display"/>
              <a:defRPr b="1" sz="6800">
                <a:latin typeface="Playfair Display"/>
                <a:ea typeface="Playfair Display"/>
                <a:cs typeface="Playfair Display"/>
                <a:sym typeface="Playfair Display"/>
              </a:defRPr>
            </a:lvl3pPr>
            <a:lvl4pPr lvl="3" algn="ctr">
              <a:spcBef>
                <a:spcPts val="0"/>
              </a:spcBef>
              <a:buSzPct val="100000"/>
              <a:buFont typeface="Playfair Display"/>
              <a:defRPr b="1" sz="6800">
                <a:latin typeface="Playfair Display"/>
                <a:ea typeface="Playfair Display"/>
                <a:cs typeface="Playfair Display"/>
                <a:sym typeface="Playfair Display"/>
              </a:defRPr>
            </a:lvl4pPr>
            <a:lvl5pPr lvl="4" algn="ctr">
              <a:spcBef>
                <a:spcPts val="0"/>
              </a:spcBef>
              <a:buSzPct val="100000"/>
              <a:buFont typeface="Playfair Display"/>
              <a:defRPr b="1" sz="6800">
                <a:latin typeface="Playfair Display"/>
                <a:ea typeface="Playfair Display"/>
                <a:cs typeface="Playfair Display"/>
                <a:sym typeface="Playfair Display"/>
              </a:defRPr>
            </a:lvl5pPr>
            <a:lvl6pPr lvl="5" algn="ctr">
              <a:spcBef>
                <a:spcPts val="0"/>
              </a:spcBef>
              <a:buSzPct val="100000"/>
              <a:buFont typeface="Playfair Display"/>
              <a:defRPr b="1" sz="6800">
                <a:latin typeface="Playfair Display"/>
                <a:ea typeface="Playfair Display"/>
                <a:cs typeface="Playfair Display"/>
                <a:sym typeface="Playfair Display"/>
              </a:defRPr>
            </a:lvl6pPr>
            <a:lvl7pPr lvl="6" algn="ctr">
              <a:spcBef>
                <a:spcPts val="0"/>
              </a:spcBef>
              <a:buSzPct val="100000"/>
              <a:buFont typeface="Playfair Display"/>
              <a:defRPr b="1" sz="6800">
                <a:latin typeface="Playfair Display"/>
                <a:ea typeface="Playfair Display"/>
                <a:cs typeface="Playfair Display"/>
                <a:sym typeface="Playfair Display"/>
              </a:defRPr>
            </a:lvl7pPr>
            <a:lvl8pPr lvl="7" algn="ctr">
              <a:spcBef>
                <a:spcPts val="0"/>
              </a:spcBef>
              <a:buSzPct val="100000"/>
              <a:buFont typeface="Playfair Display"/>
              <a:defRPr b="1" sz="6800">
                <a:latin typeface="Playfair Display"/>
                <a:ea typeface="Playfair Display"/>
                <a:cs typeface="Playfair Display"/>
                <a:sym typeface="Playfair Display"/>
              </a:defRPr>
            </a:lvl8pPr>
            <a:lvl9pPr lvl="8" algn="ctr">
              <a:spcBef>
                <a:spcPts val="0"/>
              </a:spcBef>
              <a:buSzPct val="100000"/>
              <a:buFont typeface="Playfair Display"/>
              <a:defRPr b="1" sz="6800">
                <a:latin typeface="Playfair Display"/>
                <a:ea typeface="Playfair Display"/>
                <a:cs typeface="Playfair Display"/>
                <a:sym typeface="Playfair Display"/>
              </a:defRPr>
            </a:lvl9pPr>
          </a:lstStyle>
          <a:p/>
        </p:txBody>
      </p:sp>
      <p:sp>
        <p:nvSpPr>
          <p:cNvPr id="13" name="Shape 13"/>
          <p:cNvSpPr txBox="1"/>
          <p:nvPr>
            <p:ph idx="1" type="subTitle"/>
          </p:nvPr>
        </p:nvSpPr>
        <p:spPr>
          <a:xfrm>
            <a:off x="344250" y="3550650"/>
            <a:ext cx="4910100" cy="577800"/>
          </a:xfrm>
          <a:prstGeom prst="rect">
            <a:avLst/>
          </a:prstGeom>
          <a:solidFill>
            <a:schemeClr val="dk2"/>
          </a:solidFill>
        </p:spPr>
        <p:txBody>
          <a:bodyPr anchorCtr="0" anchor="ctr" bIns="91425" lIns="91425" rIns="91425" tIns="91425"/>
          <a:lstStyle>
            <a:lvl1pPr lvl="0">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9pPr>
          </a:lstStyle>
          <a:p/>
        </p:txBody>
      </p:sp>
      <p:sp>
        <p:nvSpPr>
          <p:cNvPr id="14" name="Shape 1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999925"/>
            <a:ext cx="8520600" cy="2146200"/>
          </a:xfrm>
          <a:prstGeom prst="rect">
            <a:avLst/>
          </a:prstGeom>
        </p:spPr>
        <p:txBody>
          <a:bodyPr anchorCtr="0" anchor="b" bIns="91425" lIns="91425" rIns="91425" tIns="91425"/>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p:txBody>
      </p:sp>
      <p:sp>
        <p:nvSpPr>
          <p:cNvPr id="50" name="Shape 50"/>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1" name="Shape 5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accent5"/>
        </a:solidFill>
      </p:bgPr>
    </p:bg>
    <p:spTree>
      <p:nvGrpSpPr>
        <p:cNvPr id="15"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4800">
                <a:latin typeface="Playfair Display"/>
                <a:ea typeface="Playfair Display"/>
                <a:cs typeface="Playfair Display"/>
                <a:sym typeface="Playfair Display"/>
              </a:defRPr>
            </a:lvl1pPr>
            <a:lvl2pPr lvl="1" algn="ctr">
              <a:spcBef>
                <a:spcPts val="0"/>
              </a:spcBef>
              <a:buSzPct val="100000"/>
              <a:buFont typeface="Playfair Display"/>
              <a:defRPr b="1" sz="4800">
                <a:latin typeface="Playfair Display"/>
                <a:ea typeface="Playfair Display"/>
                <a:cs typeface="Playfair Display"/>
                <a:sym typeface="Playfair Display"/>
              </a:defRPr>
            </a:lvl2pPr>
            <a:lvl3pPr lvl="2" algn="ctr">
              <a:spcBef>
                <a:spcPts val="0"/>
              </a:spcBef>
              <a:buSzPct val="100000"/>
              <a:buFont typeface="Playfair Display"/>
              <a:defRPr b="1" sz="4800">
                <a:latin typeface="Playfair Display"/>
                <a:ea typeface="Playfair Display"/>
                <a:cs typeface="Playfair Display"/>
                <a:sym typeface="Playfair Display"/>
              </a:defRPr>
            </a:lvl3pPr>
            <a:lvl4pPr lvl="3" algn="ctr">
              <a:spcBef>
                <a:spcPts val="0"/>
              </a:spcBef>
              <a:buSzPct val="100000"/>
              <a:buFont typeface="Playfair Display"/>
              <a:defRPr b="1" sz="4800">
                <a:latin typeface="Playfair Display"/>
                <a:ea typeface="Playfair Display"/>
                <a:cs typeface="Playfair Display"/>
                <a:sym typeface="Playfair Display"/>
              </a:defRPr>
            </a:lvl4pPr>
            <a:lvl5pPr lvl="4" algn="ctr">
              <a:spcBef>
                <a:spcPts val="0"/>
              </a:spcBef>
              <a:buSzPct val="100000"/>
              <a:buFont typeface="Playfair Display"/>
              <a:defRPr b="1" sz="4800">
                <a:latin typeface="Playfair Display"/>
                <a:ea typeface="Playfair Display"/>
                <a:cs typeface="Playfair Display"/>
                <a:sym typeface="Playfair Display"/>
              </a:defRPr>
            </a:lvl5pPr>
            <a:lvl6pPr lvl="5" algn="ctr">
              <a:spcBef>
                <a:spcPts val="0"/>
              </a:spcBef>
              <a:buSzPct val="100000"/>
              <a:buFont typeface="Playfair Display"/>
              <a:defRPr b="1" sz="4800">
                <a:latin typeface="Playfair Display"/>
                <a:ea typeface="Playfair Display"/>
                <a:cs typeface="Playfair Display"/>
                <a:sym typeface="Playfair Display"/>
              </a:defRPr>
            </a:lvl6pPr>
            <a:lvl7pPr lvl="6" algn="ctr">
              <a:spcBef>
                <a:spcPts val="0"/>
              </a:spcBef>
              <a:buSzPct val="100000"/>
              <a:buFont typeface="Playfair Display"/>
              <a:defRPr b="1" sz="4800">
                <a:latin typeface="Playfair Display"/>
                <a:ea typeface="Playfair Display"/>
                <a:cs typeface="Playfair Display"/>
                <a:sym typeface="Playfair Display"/>
              </a:defRPr>
            </a:lvl7pPr>
            <a:lvl8pPr lvl="7" algn="ctr">
              <a:spcBef>
                <a:spcPts val="0"/>
              </a:spcBef>
              <a:buSzPct val="100000"/>
              <a:buFont typeface="Playfair Display"/>
              <a:defRPr b="1" sz="4800">
                <a:latin typeface="Playfair Display"/>
                <a:ea typeface="Playfair Display"/>
                <a:cs typeface="Playfair Display"/>
                <a:sym typeface="Playfair Display"/>
              </a:defRPr>
            </a:lvl8pPr>
            <a:lvl9pPr lvl="8" algn="ctr">
              <a:spcBef>
                <a:spcPts val="0"/>
              </a:spcBef>
              <a:buSzPct val="100000"/>
              <a:buFont typeface="Playfair Display"/>
              <a:defRPr b="1" sz="4800">
                <a:latin typeface="Playfair Display"/>
                <a:ea typeface="Playfair Display"/>
                <a:cs typeface="Playfair Display"/>
                <a:sym typeface="Playfair Display"/>
              </a:defRPr>
            </a:lvl9pPr>
          </a:lstStyle>
          <a:p/>
        </p:txBody>
      </p:sp>
      <p:sp>
        <p:nvSpPr>
          <p:cNvPr id="18" name="Shape 18"/>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234075"/>
            <a:ext cx="8520600" cy="3334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234050"/>
            <a:ext cx="3999900"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234050"/>
            <a:ext cx="3999900"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p:txBody>
      </p:sp>
      <p:sp>
        <p:nvSpPr>
          <p:cNvPr id="37" name="Shape 3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265500" y="1081675"/>
            <a:ext cx="4045200" cy="17862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9214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4" name="Shape 4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234075"/>
            <a:ext cx="8520600" cy="33348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344250" y="1403850"/>
            <a:ext cx="8455500" cy="2146800"/>
          </a:xfrm>
          <a:prstGeom prst="rect">
            <a:avLst/>
          </a:prstGeom>
        </p:spPr>
        <p:txBody>
          <a:bodyPr anchorCtr="0" anchor="ctr" bIns="91425" lIns="91425" rIns="91425" tIns="91425">
            <a:noAutofit/>
          </a:bodyPr>
          <a:lstStyle/>
          <a:p>
            <a:pPr lvl="0">
              <a:spcBef>
                <a:spcPts val="0"/>
              </a:spcBef>
              <a:buNone/>
            </a:pPr>
            <a:r>
              <a:rPr lang="en"/>
              <a:t>Conclusion	</a:t>
            </a:r>
          </a:p>
        </p:txBody>
      </p:sp>
      <p:sp>
        <p:nvSpPr>
          <p:cNvPr id="59" name="Shape 59"/>
          <p:cNvSpPr txBox="1"/>
          <p:nvPr>
            <p:ph idx="1" type="subTitle"/>
          </p:nvPr>
        </p:nvSpPr>
        <p:spPr>
          <a:xfrm>
            <a:off x="344250" y="3550650"/>
            <a:ext cx="4910100" cy="577800"/>
          </a:xfrm>
          <a:prstGeom prst="rect">
            <a:avLst/>
          </a:prstGeom>
        </p:spPr>
        <p:txBody>
          <a:bodyPr anchorCtr="0" anchor="ctr" bIns="91425" lIns="91425" rIns="91425" tIns="91425">
            <a:noAutofit/>
          </a:bodyPr>
          <a:lstStyle/>
          <a:p>
            <a:pPr lvl="0">
              <a:spcBef>
                <a:spcPts val="0"/>
              </a:spcBef>
              <a:buNone/>
            </a:pPr>
            <a:r>
              <a:rPr lang="en" sz="1800"/>
              <a:t>The last impression of your paper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i="1" lang="en" sz="2400">
                <a:solidFill>
                  <a:srgbClr val="4682B4"/>
                </a:solidFill>
                <a:highlight>
                  <a:srgbClr val="FFFFFF"/>
                </a:highlight>
                <a:latin typeface="Trebuchet MS"/>
                <a:ea typeface="Trebuchet MS"/>
                <a:cs typeface="Trebuchet MS"/>
                <a:sym typeface="Trebuchet MS"/>
              </a:rPr>
              <a:t>To establish a sense of closure, you might do one or more of the following:</a:t>
            </a:r>
          </a:p>
        </p:txBody>
      </p:sp>
      <p:sp>
        <p:nvSpPr>
          <p:cNvPr id="65" name="Shape 65"/>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42900" lvl="0" marL="622300" rtl="0">
              <a:lnSpc>
                <a:spcPct val="157142"/>
              </a:lnSpc>
              <a:spcBef>
                <a:spcPts val="0"/>
              </a:spcBef>
              <a:spcAft>
                <a:spcPts val="1700"/>
              </a:spcAft>
              <a:buClr>
                <a:srgbClr val="545454"/>
              </a:buClr>
              <a:buSzPct val="100000"/>
              <a:buFont typeface="Arial"/>
            </a:pPr>
            <a:r>
              <a:rPr lang="en">
                <a:solidFill>
                  <a:srgbClr val="545454"/>
                </a:solidFill>
                <a:highlight>
                  <a:srgbClr val="FFFFFF"/>
                </a:highlight>
                <a:latin typeface="Trebuchet MS"/>
                <a:ea typeface="Trebuchet MS"/>
                <a:cs typeface="Trebuchet MS"/>
                <a:sym typeface="Trebuchet MS"/>
              </a:rPr>
              <a:t>Conclude by linking the last paragraph to the first, perhaps by reiterating a word or phrase you used at the beginning.</a:t>
            </a:r>
          </a:p>
          <a:p>
            <a:pPr indent="-342900" lvl="0" marL="622300" rtl="0">
              <a:lnSpc>
                <a:spcPct val="157142"/>
              </a:lnSpc>
              <a:spcBef>
                <a:spcPts val="0"/>
              </a:spcBef>
              <a:spcAft>
                <a:spcPts val="1700"/>
              </a:spcAft>
              <a:buClr>
                <a:srgbClr val="545454"/>
              </a:buClr>
              <a:buSzPct val="100000"/>
              <a:buFont typeface="Arial"/>
            </a:pPr>
            <a:r>
              <a:rPr lang="en">
                <a:solidFill>
                  <a:srgbClr val="545454"/>
                </a:solidFill>
                <a:highlight>
                  <a:srgbClr val="FFFFFF"/>
                </a:highlight>
                <a:latin typeface="Trebuchet MS"/>
                <a:ea typeface="Trebuchet MS"/>
                <a:cs typeface="Trebuchet MS"/>
                <a:sym typeface="Trebuchet MS"/>
              </a:rPr>
              <a:t>Conclude with a sentence composed mainly of one-syllable words. Simple language can help create an effect of understated drama.</a:t>
            </a:r>
          </a:p>
          <a:p>
            <a:pPr indent="-342900" lvl="0" marL="622300" rtl="0">
              <a:lnSpc>
                <a:spcPct val="157142"/>
              </a:lnSpc>
              <a:spcBef>
                <a:spcPts val="0"/>
              </a:spcBef>
              <a:spcAft>
                <a:spcPts val="1700"/>
              </a:spcAft>
              <a:buClr>
                <a:srgbClr val="545454"/>
              </a:buClr>
              <a:buSzPct val="100000"/>
              <a:buFont typeface="Arial"/>
            </a:pPr>
            <a:r>
              <a:rPr lang="en">
                <a:solidFill>
                  <a:srgbClr val="545454"/>
                </a:solidFill>
                <a:highlight>
                  <a:srgbClr val="FFFFFF"/>
                </a:highlight>
                <a:latin typeface="Trebuchet MS"/>
                <a:ea typeface="Trebuchet MS"/>
                <a:cs typeface="Trebuchet MS"/>
                <a:sym typeface="Trebuchet MS"/>
              </a:rPr>
              <a:t>Conclude with a sentence that's compound or parallel in structure; such sentences can establish a sense of balance or order that may feel just right at the end of a complex discussion.</a:t>
            </a:r>
          </a:p>
          <a:p>
            <a:pPr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i="1" lang="en" sz="1800">
                <a:solidFill>
                  <a:srgbClr val="4682B4"/>
                </a:solidFill>
                <a:highlight>
                  <a:srgbClr val="FFFFFF"/>
                </a:highlight>
                <a:latin typeface="Trebuchet MS"/>
                <a:ea typeface="Trebuchet MS"/>
                <a:cs typeface="Trebuchet MS"/>
                <a:sym typeface="Trebuchet MS"/>
              </a:rPr>
              <a:t>To close the discussion without closing it off, you might do one or more of the following:</a:t>
            </a:r>
          </a:p>
        </p:txBody>
      </p:sp>
      <p:sp>
        <p:nvSpPr>
          <p:cNvPr id="71" name="Shape 71"/>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228600" lvl="0" marL="457200" rtl="0">
              <a:spcBef>
                <a:spcPts val="0"/>
              </a:spcBef>
              <a:buClr>
                <a:srgbClr val="545454"/>
              </a:buClr>
              <a:buFont typeface="Trebuchet MS"/>
            </a:pPr>
            <a:r>
              <a:rPr lang="en">
                <a:solidFill>
                  <a:srgbClr val="545454"/>
                </a:solidFill>
                <a:highlight>
                  <a:srgbClr val="FFFFFF"/>
                </a:highlight>
                <a:latin typeface="Trebuchet MS"/>
                <a:ea typeface="Trebuchet MS"/>
                <a:cs typeface="Trebuchet MS"/>
                <a:sym typeface="Trebuchet MS"/>
              </a:rPr>
              <a:t>Conclude by setting your discussion into a different, perhaps larger, context.</a:t>
            </a:r>
          </a:p>
          <a:p>
            <a:pPr indent="-228600" lvl="0" marL="457200" rtl="0">
              <a:spcBef>
                <a:spcPts val="0"/>
              </a:spcBef>
              <a:buClr>
                <a:srgbClr val="545454"/>
              </a:buClr>
              <a:buFont typeface="Trebuchet MS"/>
            </a:pPr>
            <a:r>
              <a:rPr lang="en">
                <a:solidFill>
                  <a:srgbClr val="545454"/>
                </a:solidFill>
                <a:highlight>
                  <a:srgbClr val="FFFFFF"/>
                </a:highlight>
                <a:latin typeface="Trebuchet MS"/>
                <a:ea typeface="Trebuchet MS"/>
                <a:cs typeface="Trebuchet MS"/>
                <a:sym typeface="Trebuchet MS"/>
              </a:rPr>
              <a:t>Conclude by redefining one of the key terms of your argument.</a:t>
            </a:r>
          </a:p>
          <a:p>
            <a:pPr indent="-228600" lvl="1" marL="914400" rtl="0">
              <a:spcBef>
                <a:spcPts val="0"/>
              </a:spcBef>
              <a:buClr>
                <a:srgbClr val="545454"/>
              </a:buClr>
              <a:buFont typeface="Trebuchet MS"/>
            </a:pPr>
            <a:r>
              <a:rPr lang="en">
                <a:solidFill>
                  <a:srgbClr val="545454"/>
                </a:solidFill>
                <a:highlight>
                  <a:srgbClr val="FFFFFF"/>
                </a:highlight>
                <a:latin typeface="Trebuchet MS"/>
                <a:ea typeface="Trebuchet MS"/>
                <a:cs typeface="Trebuchet MS"/>
                <a:sym typeface="Trebuchet MS"/>
              </a:rPr>
              <a:t>For example, an essay on Marx's treatment of the conflict between wage labor and capital might begin with Marx's claim that the "capitalist economy is . . . a gigantic enterprise of</a:t>
            </a:r>
            <a:r>
              <a:rPr i="1" lang="en">
                <a:solidFill>
                  <a:srgbClr val="545454"/>
                </a:solidFill>
                <a:highlight>
                  <a:srgbClr val="FFFFFF"/>
                </a:highlight>
                <a:latin typeface="Trebuchet MS"/>
                <a:ea typeface="Trebuchet MS"/>
                <a:cs typeface="Trebuchet MS"/>
                <a:sym typeface="Trebuchet MS"/>
              </a:rPr>
              <a:t>dehumanization</a:t>
            </a:r>
            <a:r>
              <a:rPr lang="en">
                <a:solidFill>
                  <a:srgbClr val="545454"/>
                </a:solidFill>
                <a:highlight>
                  <a:srgbClr val="FFFFFF"/>
                </a:highlight>
                <a:latin typeface="Trebuchet MS"/>
                <a:ea typeface="Trebuchet MS"/>
                <a:cs typeface="Trebuchet MS"/>
                <a:sym typeface="Trebuchet MS"/>
              </a:rPr>
              <a:t>"; the essay might end by suggesting that Marxist analysis is itself dehumanizing because it construes everything in economic -- rather than moral or ethical-- terms.</a:t>
            </a:r>
          </a:p>
          <a:p>
            <a:pPr indent="-228600" lvl="0" marL="457200">
              <a:spcBef>
                <a:spcPts val="0"/>
              </a:spcBef>
              <a:buClr>
                <a:srgbClr val="545454"/>
              </a:buClr>
              <a:buFont typeface="Trebuchet MS"/>
            </a:pPr>
            <a:r>
              <a:rPr lang="en">
                <a:solidFill>
                  <a:srgbClr val="545454"/>
                </a:solidFill>
                <a:highlight>
                  <a:srgbClr val="FFFFFF"/>
                </a:highlight>
                <a:latin typeface="Trebuchet MS"/>
                <a:ea typeface="Trebuchet MS"/>
                <a:cs typeface="Trebuchet MS"/>
                <a:sym typeface="Trebuchet MS"/>
              </a:rPr>
              <a:t>Conclude by considering the implications of your argument (or analysis or discussion). What does your argument imply, or involve, or suggest?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259300" y="453750"/>
            <a:ext cx="8520600" cy="572700"/>
          </a:xfrm>
          <a:prstGeom prst="rect">
            <a:avLst/>
          </a:prstGeom>
        </p:spPr>
        <p:txBody>
          <a:bodyPr anchorCtr="0" anchor="t" bIns="91425" lIns="91425" rIns="91425" tIns="91425">
            <a:noAutofit/>
          </a:bodyPr>
          <a:lstStyle/>
          <a:p>
            <a:pPr lvl="0">
              <a:spcBef>
                <a:spcPts val="0"/>
              </a:spcBef>
              <a:buNone/>
            </a:pPr>
            <a:r>
              <a:rPr b="1" i="1" lang="en" sz="2400">
                <a:solidFill>
                  <a:srgbClr val="4682B4"/>
                </a:solidFill>
                <a:highlight>
                  <a:srgbClr val="FFFFFF"/>
                </a:highlight>
                <a:latin typeface="Trebuchet MS"/>
                <a:ea typeface="Trebuchet MS"/>
                <a:cs typeface="Trebuchet MS"/>
                <a:sym typeface="Trebuchet MS"/>
              </a:rPr>
              <a:t>Finally, some advice on how not to end an essay:</a:t>
            </a:r>
          </a:p>
        </p:txBody>
      </p:sp>
      <p:sp>
        <p:nvSpPr>
          <p:cNvPr id="77" name="Shape 77"/>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55600" lvl="0" marL="457200" rtl="0">
              <a:spcBef>
                <a:spcPts val="0"/>
              </a:spcBef>
              <a:buSzPct val="100000"/>
            </a:pPr>
            <a:r>
              <a:rPr lang="en" sz="2000">
                <a:solidFill>
                  <a:srgbClr val="545454"/>
                </a:solidFill>
                <a:highlight>
                  <a:srgbClr val="FFFFFF"/>
                </a:highlight>
                <a:latin typeface="Trebuchet MS"/>
                <a:ea typeface="Trebuchet MS"/>
                <a:cs typeface="Trebuchet MS"/>
                <a:sym typeface="Trebuchet MS"/>
              </a:rPr>
              <a:t>Don't simply summarize your essay.</a:t>
            </a:r>
          </a:p>
          <a:p>
            <a:pPr indent="-355600" lvl="0" marL="457200" rtl="0">
              <a:lnSpc>
                <a:spcPct val="157142"/>
              </a:lnSpc>
              <a:spcBef>
                <a:spcPts val="0"/>
              </a:spcBef>
              <a:spcAft>
                <a:spcPts val="1700"/>
              </a:spcAft>
              <a:buClr>
                <a:srgbClr val="545454"/>
              </a:buClr>
              <a:buSzPct val="100000"/>
              <a:buFont typeface="Arial"/>
            </a:pPr>
            <a:r>
              <a:rPr lang="en" sz="2000">
                <a:solidFill>
                  <a:srgbClr val="545454"/>
                </a:solidFill>
                <a:highlight>
                  <a:srgbClr val="FFFFFF"/>
                </a:highlight>
                <a:latin typeface="Trebuchet MS"/>
                <a:ea typeface="Trebuchet MS"/>
                <a:cs typeface="Trebuchet MS"/>
                <a:sym typeface="Trebuchet MS"/>
              </a:rPr>
              <a:t>Avoid phrases like "in conclusion," "to conclude," "in summary," and "to sum up." These phrases can be useful--even welcome--in oral presentations. But readers can see, by the tell-tale compression of the pages, when an essay is about to end. You'll irritate your audience if you belabor the obvious.</a:t>
            </a:r>
          </a:p>
          <a:p>
            <a:pPr lvl="0">
              <a:spcBef>
                <a:spcPts val="0"/>
              </a:spcBef>
              <a:buNone/>
            </a:pPr>
            <a:r>
              <a:t/>
            </a:r>
            <a:endParaRPr sz="1100">
              <a:solidFill>
                <a:srgbClr val="545454"/>
              </a:solidFill>
              <a:highlight>
                <a:srgbClr val="FFFFFF"/>
              </a:highlight>
              <a:latin typeface="Trebuchet MS"/>
              <a:ea typeface="Trebuchet MS"/>
              <a:cs typeface="Trebuchet MS"/>
              <a:sym typeface="Trebuchet MS"/>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2"/>
              </a:buClr>
              <a:buSzPct val="45833"/>
              <a:buFont typeface="Arial"/>
              <a:buNone/>
            </a:pPr>
            <a:r>
              <a:rPr b="1" i="1" lang="en" sz="2400">
                <a:solidFill>
                  <a:srgbClr val="4682B4"/>
                </a:solidFill>
                <a:highlight>
                  <a:srgbClr val="FFFFFF"/>
                </a:highlight>
                <a:latin typeface="Trebuchet MS"/>
                <a:ea typeface="Trebuchet MS"/>
                <a:cs typeface="Trebuchet MS"/>
                <a:sym typeface="Trebuchet MS"/>
              </a:rPr>
              <a:t>Finally, some advice on how not to end an essay:</a:t>
            </a:r>
          </a:p>
        </p:txBody>
      </p:sp>
      <p:sp>
        <p:nvSpPr>
          <p:cNvPr id="83" name="Shape 83"/>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30200" lvl="0" marL="457200">
              <a:lnSpc>
                <a:spcPct val="157142"/>
              </a:lnSpc>
              <a:spcBef>
                <a:spcPts val="0"/>
              </a:spcBef>
              <a:spcAft>
                <a:spcPts val="1700"/>
              </a:spcAft>
              <a:buClr>
                <a:srgbClr val="545454"/>
              </a:buClr>
              <a:buSzPct val="100000"/>
              <a:buFont typeface="Arial"/>
            </a:pPr>
            <a:r>
              <a:rPr lang="en" sz="1600">
                <a:solidFill>
                  <a:srgbClr val="545454"/>
                </a:solidFill>
                <a:highlight>
                  <a:srgbClr val="FFFFFF"/>
                </a:highlight>
                <a:latin typeface="Trebuchet MS"/>
                <a:ea typeface="Trebuchet MS"/>
                <a:cs typeface="Trebuchet MS"/>
                <a:sym typeface="Trebuchet MS"/>
              </a:rPr>
              <a:t>Resist the urge to apologize. If you've immersed yourself in your subject, you now know a good deal more about it than you can possibly include in a five- or ten- or 20-page essay. As a result, by the time you've finished writing, you may be having some doubts about what you've produced. (And if you haven't immersed yourself in your subject, you may be feeling even more doubtful about your essay as you approach the conclusion.) Repress those doubts. Don't undercut your authority by saying things like, "this is just one approach to the subject; there may be other, better approaches. .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