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2/29/2016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Warmups 2/29-3/4</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64130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normAutofit lnSpcReduction="10000"/>
          </a:bodyPr>
          <a:lstStyle/>
          <a:p>
            <a:r>
              <a:rPr lang="en-US" sz="3600"/>
              <a:t>The introduction is the broad beginning of the paper that answers three important questions:</a:t>
            </a:r>
          </a:p>
          <a:p>
            <a:pPr lvl="1"/>
            <a:r>
              <a:rPr lang="en-US" sz="3200"/>
              <a:t>What is this?</a:t>
            </a:r>
          </a:p>
          <a:p>
            <a:pPr lvl="1"/>
            <a:r>
              <a:rPr lang="en-US" sz="3200"/>
              <a:t>Why am I reading it?</a:t>
            </a:r>
          </a:p>
          <a:p>
            <a:pPr lvl="1"/>
            <a:r>
              <a:rPr lang="en-US" sz="3200"/>
              <a:t>What do you want me to </a:t>
            </a:r>
            <a:r>
              <a:rPr lang="en-US" sz="3200"/>
              <a:t>do</a:t>
            </a:r>
            <a:r>
              <a:rPr lang="en-US" sz="3200" smtClean="0"/>
              <a:t>?</a:t>
            </a:r>
          </a:p>
          <a:p>
            <a:r>
              <a:rPr lang="en-US" sz="3400" smtClean="0"/>
              <a:t>Answer these questions by doing the following</a:t>
            </a:r>
            <a:endParaRPr lang="en-US" sz="3400"/>
          </a:p>
          <a:p>
            <a:endParaRPr lang="en-US"/>
          </a:p>
        </p:txBody>
      </p:sp>
    </p:spTree>
    <p:extLst>
      <p:ext uri="{BB962C8B-B14F-4D97-AF65-F5344CB8AC3E}">
        <p14:creationId xmlns:p14="http://schemas.microsoft.com/office/powerpoint/2010/main" val="350142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You should answer these questions by doing the following:</a:t>
            </a:r>
            <a:br>
              <a:rPr lang="en-US"/>
            </a:br>
            <a:endParaRPr lang="en-US"/>
          </a:p>
        </p:txBody>
      </p:sp>
      <p:sp>
        <p:nvSpPr>
          <p:cNvPr id="3" name="Content Placeholder 2"/>
          <p:cNvSpPr>
            <a:spLocks noGrp="1"/>
          </p:cNvSpPr>
          <p:nvPr>
            <p:ph idx="1"/>
          </p:nvPr>
        </p:nvSpPr>
        <p:spPr/>
        <p:txBody>
          <a:bodyPr>
            <a:normAutofit/>
          </a:bodyPr>
          <a:lstStyle/>
          <a:p>
            <a:r>
              <a:rPr lang="en-US" sz="3200" smtClean="0"/>
              <a:t>Set </a:t>
            </a:r>
            <a:r>
              <a:rPr lang="en-US" sz="3200"/>
              <a:t>the context –provide general information about the main idea, explaining the situation so the reader can make sense of the topic and the claims you make and support</a:t>
            </a:r>
          </a:p>
          <a:p>
            <a:pPr marL="0" indent="0">
              <a:buNone/>
            </a:pPr>
            <a:endParaRPr lang="en-US"/>
          </a:p>
        </p:txBody>
      </p:sp>
    </p:spTree>
    <p:extLst>
      <p:ext uri="{BB962C8B-B14F-4D97-AF65-F5344CB8AC3E}">
        <p14:creationId xmlns:p14="http://schemas.microsoft.com/office/powerpoint/2010/main" val="3085532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You should answer these questions by doing the following:</a:t>
            </a:r>
            <a:br>
              <a:rPr lang="en-US"/>
            </a:br>
            <a:endParaRPr lang="en-US"/>
          </a:p>
        </p:txBody>
      </p:sp>
      <p:sp>
        <p:nvSpPr>
          <p:cNvPr id="3" name="Content Placeholder 2"/>
          <p:cNvSpPr>
            <a:spLocks noGrp="1"/>
          </p:cNvSpPr>
          <p:nvPr>
            <p:ph idx="1"/>
          </p:nvPr>
        </p:nvSpPr>
        <p:spPr/>
        <p:txBody>
          <a:bodyPr/>
          <a:lstStyle/>
          <a:p>
            <a:r>
              <a:rPr lang="en-US" sz="3600"/>
              <a:t>State why the main idea is important –tell the reader why he or she should care and keep reading. Your goal is to create a compelling, clear, and convincing essay people will want to read and act upon</a:t>
            </a:r>
          </a:p>
          <a:p>
            <a:endParaRPr lang="en-US"/>
          </a:p>
        </p:txBody>
      </p:sp>
    </p:spTree>
    <p:extLst>
      <p:ext uri="{BB962C8B-B14F-4D97-AF65-F5344CB8AC3E}">
        <p14:creationId xmlns:p14="http://schemas.microsoft.com/office/powerpoint/2010/main" val="2831994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You should answer these questions by doing the following:</a:t>
            </a:r>
            <a:br>
              <a:rPr lang="en-US"/>
            </a:br>
            <a:endParaRPr lang="en-US"/>
          </a:p>
        </p:txBody>
      </p:sp>
      <p:sp>
        <p:nvSpPr>
          <p:cNvPr id="3" name="Content Placeholder 2"/>
          <p:cNvSpPr>
            <a:spLocks noGrp="1"/>
          </p:cNvSpPr>
          <p:nvPr>
            <p:ph idx="1"/>
          </p:nvPr>
        </p:nvSpPr>
        <p:spPr/>
        <p:txBody>
          <a:bodyPr/>
          <a:lstStyle/>
          <a:p>
            <a:r>
              <a:rPr lang="en-US" sz="3600"/>
              <a:t>State your thesis</a:t>
            </a:r>
            <a:r>
              <a:rPr lang="en-US" sz="3600" i="1"/>
              <a:t>/</a:t>
            </a:r>
            <a:r>
              <a:rPr lang="en-US" sz="3600"/>
              <a:t>claim –compose a sentence or two stating the position you will support with </a:t>
            </a:r>
            <a:r>
              <a:rPr lang="en-US" sz="3600" b="1"/>
              <a:t>logos</a:t>
            </a:r>
            <a:r>
              <a:rPr lang="en-US" sz="3600"/>
              <a:t> (sound reasoning: induction, deduction),</a:t>
            </a:r>
            <a:r>
              <a:rPr lang="en-US" sz="3600" b="1"/>
              <a:t>pathos</a:t>
            </a:r>
            <a:r>
              <a:rPr lang="en-US" sz="3600"/>
              <a:t> (balanced emotional appeal), and </a:t>
            </a:r>
            <a:r>
              <a:rPr lang="en-US" sz="3600" b="1"/>
              <a:t>ethos</a:t>
            </a:r>
            <a:r>
              <a:rPr lang="en-US" sz="3600"/>
              <a:t> (author credibility).</a:t>
            </a:r>
          </a:p>
          <a:p>
            <a:endParaRPr lang="en-US"/>
          </a:p>
        </p:txBody>
      </p:sp>
    </p:spTree>
    <p:extLst>
      <p:ext uri="{BB962C8B-B14F-4D97-AF65-F5344CB8AC3E}">
        <p14:creationId xmlns:p14="http://schemas.microsoft.com/office/powerpoint/2010/main" val="1335119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131425" cy="6248400"/>
          </a:xfrm>
        </p:spPr>
        <p:txBody>
          <a:bodyPr/>
          <a:lstStyle/>
          <a:p>
            <a:r>
              <a:rPr lang="en-US" sz="2800"/>
              <a:t>If your argument paper is long, you may want to forecast how you will support your thesis by outlining the structure of your paper, the sources you will consider, and the opposition to your position. You can forecast your paper in many different ways depending on the type of paper you are writing. Your forecast could read something like this:</a:t>
            </a:r>
          </a:p>
          <a:p>
            <a:r>
              <a:rPr lang="en-US" sz="2800"/>
              <a:t>First, I will define key terms for my argument, and then I will provide some background of the situation. Next I will outline the important positions of the argument and explain why I support one of these positions. Lastly, I will consider opposing positions and discuss why these positions are outdated. I will conclude with some ideas for taking action and possible directions for future research.</a:t>
            </a:r>
          </a:p>
          <a:p>
            <a:endParaRPr lang="en-US"/>
          </a:p>
        </p:txBody>
      </p:sp>
    </p:spTree>
    <p:extLst>
      <p:ext uri="{BB962C8B-B14F-4D97-AF65-F5344CB8AC3E}">
        <p14:creationId xmlns:p14="http://schemas.microsoft.com/office/powerpoint/2010/main" val="2888276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10131425" cy="5915891"/>
          </a:xfrm>
        </p:spPr>
        <p:txBody>
          <a:bodyPr>
            <a:normAutofit/>
          </a:bodyPr>
          <a:lstStyle/>
          <a:p>
            <a:r>
              <a:rPr lang="en-US" sz="3200"/>
              <a:t>When writing a research paper, you may need to use a more formal, less personal tone. Your forecast might read like this:</a:t>
            </a:r>
          </a:p>
          <a:p>
            <a:r>
              <a:rPr lang="en-US" sz="3200"/>
              <a:t>This paper begins by providing key terms for the argument before providing background of the situation. Next, important positions are outlined and supported. To provide a more thorough explanation of these important positions, opposing positions are discussed. The paper concludes with some ideas for taking action and possible directions for future research.</a:t>
            </a:r>
          </a:p>
          <a:p>
            <a:endParaRPr lang="en-US"/>
          </a:p>
        </p:txBody>
      </p:sp>
    </p:spTree>
    <p:extLst>
      <p:ext uri="{BB962C8B-B14F-4D97-AF65-F5344CB8AC3E}">
        <p14:creationId xmlns:p14="http://schemas.microsoft.com/office/powerpoint/2010/main" val="107933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2.29	</a:t>
            </a:r>
            <a:endParaRPr lang="en-US" dirty="0"/>
          </a:p>
        </p:txBody>
      </p:sp>
      <p:sp>
        <p:nvSpPr>
          <p:cNvPr id="3" name="Content Placeholder 2"/>
          <p:cNvSpPr>
            <a:spLocks noGrp="1"/>
          </p:cNvSpPr>
          <p:nvPr>
            <p:ph idx="1"/>
          </p:nvPr>
        </p:nvSpPr>
        <p:spPr/>
        <p:txBody>
          <a:bodyPr>
            <a:noAutofit/>
          </a:bodyPr>
          <a:lstStyle/>
          <a:p>
            <a:r>
              <a:rPr lang="en-US" sz="3600" dirty="0" smtClean="0"/>
              <a:t>Come up with a useless superpower</a:t>
            </a:r>
          </a:p>
          <a:p>
            <a:pPr lvl="1"/>
            <a:r>
              <a:rPr lang="en-US" sz="3200" dirty="0" smtClean="0"/>
              <a:t>The ability to be invisible, but only if no one is looking</a:t>
            </a:r>
          </a:p>
          <a:p>
            <a:pPr lvl="1"/>
            <a:r>
              <a:rPr lang="en-US" sz="3200" dirty="0" smtClean="0"/>
              <a:t>The ability to fly, but only .5 millimeters off the ground</a:t>
            </a:r>
          </a:p>
          <a:p>
            <a:r>
              <a:rPr lang="en-US" sz="3600" dirty="0" smtClean="0"/>
              <a:t>Write a story from the perspective of someone with that power</a:t>
            </a:r>
            <a:endParaRPr lang="en-US" sz="3600" dirty="0"/>
          </a:p>
        </p:txBody>
      </p:sp>
    </p:spTree>
    <p:extLst>
      <p:ext uri="{BB962C8B-B14F-4D97-AF65-F5344CB8AC3E}">
        <p14:creationId xmlns:p14="http://schemas.microsoft.com/office/powerpoint/2010/main" val="3017580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Warmup 3.3</a:t>
            </a:r>
            <a:endParaRPr lang="en-US"/>
          </a:p>
        </p:txBody>
      </p:sp>
      <p:sp>
        <p:nvSpPr>
          <p:cNvPr id="3" name="Content Placeholder 2"/>
          <p:cNvSpPr>
            <a:spLocks noGrp="1"/>
          </p:cNvSpPr>
          <p:nvPr>
            <p:ph idx="1"/>
          </p:nvPr>
        </p:nvSpPr>
        <p:spPr/>
        <p:txBody>
          <a:bodyPr>
            <a:normAutofit/>
          </a:bodyPr>
          <a:lstStyle/>
          <a:p>
            <a:r>
              <a:rPr lang="en-US" sz="2800"/>
              <a:t>You are standing at the altar waiting to marry the person of your dreams. The preacher says, “Should anyone here present know of any reason that this couple should not be joined in holy matrimony, speak now or forever hold your peace.” You smile at your soon-to-be spouse, ready to get on with the vows. Suddenly—just like the movies—the chapel doors burst open. “I object!” You turn to see who dared to interrupt </a:t>
            </a:r>
            <a:r>
              <a:rPr lang="en-US" sz="2800"/>
              <a:t>your </a:t>
            </a:r>
            <a:r>
              <a:rPr lang="en-US" sz="2800" smtClean="0"/>
              <a:t>day. </a:t>
            </a:r>
            <a:r>
              <a:rPr lang="en-US" sz="2800"/>
              <a:t>Finish the scene.</a:t>
            </a:r>
            <a:endParaRPr lang="en-US" sz="2800"/>
          </a:p>
        </p:txBody>
      </p:sp>
    </p:spTree>
    <p:extLst>
      <p:ext uri="{BB962C8B-B14F-4D97-AF65-F5344CB8AC3E}">
        <p14:creationId xmlns:p14="http://schemas.microsoft.com/office/powerpoint/2010/main" val="399631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Vocab</a:t>
            </a:r>
            <a:endParaRPr lang="en-US"/>
          </a:p>
        </p:txBody>
      </p:sp>
      <p:sp>
        <p:nvSpPr>
          <p:cNvPr id="3" name="Content Placeholder 2"/>
          <p:cNvSpPr>
            <a:spLocks noGrp="1"/>
          </p:cNvSpPr>
          <p:nvPr>
            <p:ph idx="1"/>
          </p:nvPr>
        </p:nvSpPr>
        <p:spPr/>
        <p:txBody>
          <a:bodyPr>
            <a:noAutofit/>
          </a:bodyPr>
          <a:lstStyle/>
          <a:p>
            <a:r>
              <a:rPr lang="en-US" sz="2800" smtClean="0"/>
              <a:t>Objective- </a:t>
            </a:r>
            <a:r>
              <a:rPr lang="en-US" sz="2800"/>
              <a:t>(of a person or their judgment) not influenced by personal feelings or opinions in considering and representing </a:t>
            </a:r>
            <a:r>
              <a:rPr lang="en-US" sz="2800"/>
              <a:t>facts</a:t>
            </a:r>
            <a:r>
              <a:rPr lang="en-US" sz="2800" smtClean="0"/>
              <a:t>.</a:t>
            </a:r>
          </a:p>
          <a:p>
            <a:pPr lvl="1"/>
            <a:r>
              <a:rPr lang="en-US" sz="2400" smtClean="0"/>
              <a:t>"</a:t>
            </a:r>
            <a:r>
              <a:rPr lang="en-US" sz="2400"/>
              <a:t>historians try to be objective and impartial"</a:t>
            </a:r>
          </a:p>
          <a:p>
            <a:endParaRPr lang="en-US" sz="2800" smtClean="0"/>
          </a:p>
          <a:p>
            <a:r>
              <a:rPr lang="en-US" sz="2800" smtClean="0"/>
              <a:t>Subjective- the </a:t>
            </a:r>
            <a:r>
              <a:rPr lang="en-US" sz="2800"/>
              <a:t>opposite of objective, which refers to things that are more clear-cut. That Earth has one moon is objective — it's a fact. Whether the moon is pretty or not is </a:t>
            </a:r>
            <a:r>
              <a:rPr lang="en-US" sz="2800" b="1"/>
              <a:t>subjective</a:t>
            </a:r>
            <a:r>
              <a:rPr lang="en-US" sz="2800"/>
              <a:t> — not everyone will agree. Facts are objective, but opinions are </a:t>
            </a:r>
            <a:r>
              <a:rPr lang="en-US" sz="2800" b="1"/>
              <a:t>subjective</a:t>
            </a:r>
            <a:r>
              <a:rPr lang="en-US" sz="2800"/>
              <a:t>.</a:t>
            </a:r>
            <a:endParaRPr lang="en-US" sz="2800"/>
          </a:p>
        </p:txBody>
      </p:sp>
    </p:spTree>
    <p:extLst>
      <p:ext uri="{BB962C8B-B14F-4D97-AF65-F5344CB8AC3E}">
        <p14:creationId xmlns:p14="http://schemas.microsoft.com/office/powerpoint/2010/main" val="336909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Modes of Persuasion</a:t>
            </a:r>
            <a:endParaRPr lang="en-US"/>
          </a:p>
        </p:txBody>
      </p:sp>
      <p:sp>
        <p:nvSpPr>
          <p:cNvPr id="3" name="Content Placeholder 2"/>
          <p:cNvSpPr>
            <a:spLocks noGrp="1"/>
          </p:cNvSpPr>
          <p:nvPr>
            <p:ph idx="1"/>
          </p:nvPr>
        </p:nvSpPr>
        <p:spPr/>
        <p:txBody>
          <a:bodyPr/>
          <a:lstStyle/>
          <a:p>
            <a:r>
              <a:rPr lang="en-US" sz="4000" smtClean="0"/>
              <a:t>Logos (Logic)</a:t>
            </a:r>
          </a:p>
          <a:p>
            <a:r>
              <a:rPr lang="en-US" sz="4000" smtClean="0"/>
              <a:t>Ethos (Ethics)</a:t>
            </a:r>
          </a:p>
          <a:p>
            <a:r>
              <a:rPr lang="en-US" sz="4000" smtClean="0"/>
              <a:t>Pathos (Emotional)</a:t>
            </a:r>
          </a:p>
          <a:p>
            <a:pPr marL="0" indent="0">
              <a:buNone/>
            </a:pPr>
            <a:endParaRPr lang="en-US"/>
          </a:p>
        </p:txBody>
      </p:sp>
    </p:spTree>
    <p:extLst>
      <p:ext uri="{BB962C8B-B14F-4D97-AF65-F5344CB8AC3E}">
        <p14:creationId xmlns:p14="http://schemas.microsoft.com/office/powerpoint/2010/main" val="215864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Logos</a:t>
            </a:r>
            <a:endParaRPr lang="en-US"/>
          </a:p>
        </p:txBody>
      </p:sp>
      <p:sp>
        <p:nvSpPr>
          <p:cNvPr id="3" name="Content Placeholder 2"/>
          <p:cNvSpPr>
            <a:spLocks noGrp="1"/>
          </p:cNvSpPr>
          <p:nvPr>
            <p:ph idx="1"/>
          </p:nvPr>
        </p:nvSpPr>
        <p:spPr/>
        <p:txBody>
          <a:bodyPr>
            <a:noAutofit/>
          </a:bodyPr>
          <a:lstStyle/>
          <a:p>
            <a:r>
              <a:rPr lang="en-US" sz="2400" smtClean="0"/>
              <a:t>logical </a:t>
            </a:r>
            <a:r>
              <a:rPr lang="en-US" sz="2400"/>
              <a:t>appeal or the simulation </a:t>
            </a:r>
            <a:r>
              <a:rPr lang="en-US" sz="2400"/>
              <a:t>of </a:t>
            </a:r>
            <a:r>
              <a:rPr lang="en-US" sz="2400" smtClean="0"/>
              <a:t>it</a:t>
            </a:r>
          </a:p>
          <a:p>
            <a:r>
              <a:rPr lang="en-US" sz="2400" smtClean="0"/>
              <a:t>term</a:t>
            </a:r>
            <a:r>
              <a:rPr lang="en-US" sz="2400"/>
              <a:t> </a:t>
            </a:r>
            <a:r>
              <a:rPr lang="en-US" sz="2400" i="1"/>
              <a:t>logic</a:t>
            </a:r>
            <a:r>
              <a:rPr lang="en-US" sz="2400"/>
              <a:t> is derived </a:t>
            </a:r>
            <a:r>
              <a:rPr lang="en-US" sz="2400"/>
              <a:t>from </a:t>
            </a:r>
            <a:r>
              <a:rPr lang="en-US" sz="2400" smtClean="0"/>
              <a:t>it</a:t>
            </a:r>
          </a:p>
          <a:p>
            <a:r>
              <a:rPr lang="en-US" sz="2400" smtClean="0"/>
              <a:t>normally </a:t>
            </a:r>
            <a:r>
              <a:rPr lang="en-US" sz="2400"/>
              <a:t>used to describe facts and figures that support the speaker's claims or thesis</a:t>
            </a:r>
            <a:r>
              <a:rPr lang="en-US" sz="2400"/>
              <a:t>. </a:t>
            </a:r>
            <a:endParaRPr lang="en-US" sz="2400" smtClean="0"/>
          </a:p>
          <a:p>
            <a:r>
              <a:rPr lang="en-US" sz="2400" smtClean="0"/>
              <a:t>Having </a:t>
            </a:r>
            <a:r>
              <a:rPr lang="en-US" sz="2400"/>
              <a:t>a </a:t>
            </a:r>
            <a:r>
              <a:rPr lang="en-US" sz="2400" i="1"/>
              <a:t>logos</a:t>
            </a:r>
            <a:r>
              <a:rPr lang="en-US" sz="2400"/>
              <a:t> appeal also enhances </a:t>
            </a:r>
            <a:r>
              <a:rPr lang="en-US" sz="2400" i="1"/>
              <a:t>ethos</a:t>
            </a:r>
            <a:r>
              <a:rPr lang="en-US" sz="2400"/>
              <a:t> because information makes the speaker look knowledgeable and prepared to his or her audience. However, the data can be confusing and thus confuse the </a:t>
            </a:r>
            <a:r>
              <a:rPr lang="en-US" sz="2400"/>
              <a:t>audience</a:t>
            </a:r>
            <a:r>
              <a:rPr lang="en-US" sz="2400" smtClean="0"/>
              <a:t>.</a:t>
            </a:r>
          </a:p>
          <a:p>
            <a:r>
              <a:rPr lang="en-US" sz="2400" smtClean="0"/>
              <a:t> </a:t>
            </a:r>
            <a:r>
              <a:rPr lang="en-US" sz="2400"/>
              <a:t>Logos can also be misleading or inaccurate, however meaningful it may seem to the subject at hand</a:t>
            </a:r>
            <a:r>
              <a:rPr lang="en-US" sz="2400"/>
              <a:t>. </a:t>
            </a:r>
            <a:endParaRPr lang="en-US" sz="2400"/>
          </a:p>
        </p:txBody>
      </p:sp>
    </p:spTree>
    <p:extLst>
      <p:ext uri="{BB962C8B-B14F-4D97-AF65-F5344CB8AC3E}">
        <p14:creationId xmlns:p14="http://schemas.microsoft.com/office/powerpoint/2010/main" val="28382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Pathos</a:t>
            </a:r>
            <a:endParaRPr lang="en-US"/>
          </a:p>
        </p:txBody>
      </p:sp>
      <p:sp>
        <p:nvSpPr>
          <p:cNvPr id="3" name="Content Placeholder 2"/>
          <p:cNvSpPr>
            <a:spLocks noGrp="1"/>
          </p:cNvSpPr>
          <p:nvPr>
            <p:ph idx="1"/>
          </p:nvPr>
        </p:nvSpPr>
        <p:spPr/>
        <p:txBody>
          <a:bodyPr>
            <a:normAutofit fontScale="85000" lnSpcReduction="10000"/>
          </a:bodyPr>
          <a:lstStyle/>
          <a:p>
            <a:r>
              <a:rPr lang="en-US" sz="2600"/>
              <a:t>an appeal to the audience’s emotions, and the terms </a:t>
            </a:r>
            <a:r>
              <a:rPr lang="en-US" sz="2600" i="1"/>
              <a:t>sympathy</a:t>
            </a:r>
            <a:r>
              <a:rPr lang="en-US" sz="2600"/>
              <a:t>, </a:t>
            </a:r>
            <a:r>
              <a:rPr lang="en-US" sz="2600" i="1"/>
              <a:t>pathetic</a:t>
            </a:r>
            <a:r>
              <a:rPr lang="en-US" sz="2600"/>
              <a:t>, and </a:t>
            </a:r>
            <a:r>
              <a:rPr lang="en-US" sz="2600" i="1"/>
              <a:t>empathy</a:t>
            </a:r>
            <a:r>
              <a:rPr lang="en-US" sz="2600"/>
              <a:t> are derived from </a:t>
            </a:r>
            <a:r>
              <a:rPr lang="en-US" sz="2600"/>
              <a:t>it</a:t>
            </a:r>
            <a:r>
              <a:rPr lang="en-US" sz="2600" smtClean="0"/>
              <a:t>.</a:t>
            </a:r>
          </a:p>
          <a:p>
            <a:r>
              <a:rPr lang="en-US" sz="2600" smtClean="0"/>
              <a:t>can </a:t>
            </a:r>
            <a:r>
              <a:rPr lang="en-US" sz="2600"/>
              <a:t>be in the form of metaphor, simile, a passionate delivery, or even a simple claim that a matter is unjust. Pathos can be particularly powerful if used well, but most speeches do not solely rely on pathos. Pathos is most effective when the author or speaker demonstrates agreement with an underlying value of the reader or listener.</a:t>
            </a:r>
          </a:p>
          <a:p>
            <a:r>
              <a:rPr lang="en-US" sz="2600"/>
              <a:t>In addition, the speaker may use pathos to appeal to fear, in order to sway the audience. Pathos may also include appeals to audience imagination and hopes; done when the speaker paints a scenario of positive future results of following the course of action proposed.</a:t>
            </a:r>
          </a:p>
          <a:p>
            <a:endParaRPr lang="en-US"/>
          </a:p>
        </p:txBody>
      </p:sp>
    </p:spTree>
    <p:extLst>
      <p:ext uri="{BB962C8B-B14F-4D97-AF65-F5344CB8AC3E}">
        <p14:creationId xmlns:p14="http://schemas.microsoft.com/office/powerpoint/2010/main" val="3118017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Ethos</a:t>
            </a:r>
            <a:endParaRPr lang="en-US"/>
          </a:p>
        </p:txBody>
      </p:sp>
      <p:sp>
        <p:nvSpPr>
          <p:cNvPr id="3" name="Content Placeholder 2"/>
          <p:cNvSpPr>
            <a:spLocks noGrp="1"/>
          </p:cNvSpPr>
          <p:nvPr>
            <p:ph idx="1"/>
          </p:nvPr>
        </p:nvSpPr>
        <p:spPr/>
        <p:txBody>
          <a:bodyPr>
            <a:normAutofit lnSpcReduction="10000"/>
          </a:bodyPr>
          <a:lstStyle/>
          <a:p>
            <a:r>
              <a:rPr lang="en-US" sz="2400" smtClean="0"/>
              <a:t>an</a:t>
            </a:r>
            <a:r>
              <a:rPr lang="en-US" sz="2400"/>
              <a:t> appeal to the authority or credibility of the presenter. It is how well the presenter convinces the audience that he or she is qualified to present (speak) on the particular subject. It can be done in many ways:</a:t>
            </a:r>
          </a:p>
          <a:p>
            <a:r>
              <a:rPr lang="en-US" sz="2400"/>
              <a:t>By being a notable figure in the field in question, such as a college professor or an executive of a company whose business is related to the presenter's topic.</a:t>
            </a:r>
          </a:p>
          <a:p>
            <a:r>
              <a:rPr lang="en-US" sz="2400"/>
              <a:t>By demonstrating mastery of the argot of the field.</a:t>
            </a:r>
          </a:p>
          <a:p>
            <a:r>
              <a:rPr lang="en-US" sz="2400"/>
              <a:t>By being introduced by, or producing bona fides from, other established authorities.</a:t>
            </a:r>
          </a:p>
          <a:p>
            <a:endParaRPr lang="en-US"/>
          </a:p>
        </p:txBody>
      </p:sp>
    </p:spTree>
    <p:extLst>
      <p:ext uri="{BB962C8B-B14F-4D97-AF65-F5344CB8AC3E}">
        <p14:creationId xmlns:p14="http://schemas.microsoft.com/office/powerpoint/2010/main" val="177533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Warmup 3.4</a:t>
            </a:r>
            <a:endParaRPr lang="en-US"/>
          </a:p>
        </p:txBody>
      </p:sp>
      <p:sp>
        <p:nvSpPr>
          <p:cNvPr id="3" name="Content Placeholder 2"/>
          <p:cNvSpPr>
            <a:spLocks noGrp="1"/>
          </p:cNvSpPr>
          <p:nvPr>
            <p:ph idx="1"/>
          </p:nvPr>
        </p:nvSpPr>
        <p:spPr/>
        <p:txBody>
          <a:bodyPr>
            <a:normAutofit/>
          </a:bodyPr>
          <a:lstStyle/>
          <a:p>
            <a:r>
              <a:rPr lang="en-US" sz="4000"/>
              <a:t>As a talking Chihuahua, what would you tell your humans about the new crying baby who now lives with you?</a:t>
            </a:r>
            <a:endParaRPr lang="en-US" sz="4000"/>
          </a:p>
        </p:txBody>
      </p:sp>
    </p:spTree>
    <p:extLst>
      <p:ext uri="{BB962C8B-B14F-4D97-AF65-F5344CB8AC3E}">
        <p14:creationId xmlns:p14="http://schemas.microsoft.com/office/powerpoint/2010/main" val="267834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10069</TotalTime>
  <Words>650</Words>
  <Application>Microsoft Office PowerPoint</Application>
  <PresentationFormat>Widescreen</PresentationFormat>
  <Paragraphs>50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Celestial</vt:lpstr>
      <vt:lpstr>Warmups 2/29-3/4</vt:lpstr>
      <vt:lpstr>Warmup 2.29 </vt:lpstr>
      <vt:lpstr>Warmup 3.3</vt:lpstr>
      <vt:lpstr>Vocab</vt:lpstr>
      <vt:lpstr>Modes of Persuasion</vt:lpstr>
      <vt:lpstr>Logos</vt:lpstr>
      <vt:lpstr>Pathos</vt:lpstr>
      <vt:lpstr>Ethos</vt:lpstr>
      <vt:lpstr>Warmup 3.4</vt:lpstr>
      <vt:lpstr>Introduction</vt:lpstr>
      <vt:lpstr>You should answer these questions by doing the following: </vt:lpstr>
      <vt:lpstr>You should answer these questions by doing the following: </vt:lpstr>
      <vt:lpstr>You should answer these questions by doing the following: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Warmups 2/29-3/4</dc:title>
  <dc:creator>Jonathan Kind</dc:creator>
  <cp:lastModifiedBy>Jonathan Kind</cp:lastModifiedBy>
  <cp:revision>2</cp:revision>
  <dcterms:created xsi:type="dcterms:W3CDTF">2016-02-29T16:26:39Z</dcterms:created>
  <dcterms:modified xsi:type="dcterms:W3CDTF">2016-03-07T16:15:40Z</dcterms:modified>
</cp:coreProperties>
</file>